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144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DA9911-5096-4C61-A4C2-4EDA06BDAB45}" type="doc">
      <dgm:prSet loTypeId="urn:microsoft.com/office/officeart/2005/8/layout/arrow2" loCatId="process" qsTypeId="urn:microsoft.com/office/officeart/2005/8/quickstyle/simple1" qsCatId="simple" csTypeId="urn:microsoft.com/office/officeart/2005/8/colors/accent2_2" csCatId="accent2" phldr="1"/>
      <dgm:spPr/>
    </dgm:pt>
    <dgm:pt modelId="{A9557FCA-EAAC-464C-9ACC-4C044DCC1030}">
      <dgm:prSet phldrT="[文字]" custT="1"/>
      <dgm:spPr/>
      <dgm:t>
        <a:bodyPr/>
        <a:lstStyle/>
        <a:p>
          <a:r>
            <a:rPr lang="zh-TW" altLang="en-US" sz="1800" b="1" dirty="0" smtClean="0">
              <a:latin typeface="BiauKai"/>
              <a:ea typeface="BiauKai"/>
              <a:cs typeface="BiauKai"/>
            </a:rPr>
            <a:t>以社參方案為基礎，與小學合作：</a:t>
          </a:r>
          <a:endParaRPr lang="en-US" altLang="zh-TW" sz="1800" b="1" dirty="0" smtClean="0">
            <a:latin typeface="BiauKai"/>
            <a:ea typeface="BiauKai"/>
            <a:cs typeface="BiauKai"/>
          </a:endParaRPr>
        </a:p>
        <a:p>
          <a:r>
            <a:rPr lang="zh-TW" altLang="en-US" sz="1800" b="1" dirty="0" smtClean="0">
              <a:latin typeface="BiauKai"/>
              <a:ea typeface="BiauKai"/>
              <a:cs typeface="BiauKai"/>
            </a:rPr>
            <a:t>建立化仁國小五味屋的社團課程，並同時引進資源，參與國小的圖書空間規劃。</a:t>
          </a:r>
          <a:endParaRPr lang="zh-TW" altLang="en-US" sz="1800" b="1" dirty="0">
            <a:latin typeface="BiauKai"/>
            <a:ea typeface="BiauKai"/>
            <a:cs typeface="BiauKai"/>
          </a:endParaRPr>
        </a:p>
      </dgm:t>
    </dgm:pt>
    <dgm:pt modelId="{1A60EFA9-89C4-4EB3-BCCD-6AA01F57D37C}" type="parTrans" cxnId="{0D22ECF4-28DC-48B7-999F-09CC48D19276}">
      <dgm:prSet/>
      <dgm:spPr/>
      <dgm:t>
        <a:bodyPr/>
        <a:lstStyle/>
        <a:p>
          <a:endParaRPr lang="zh-TW" altLang="en-US"/>
        </a:p>
      </dgm:t>
    </dgm:pt>
    <dgm:pt modelId="{8D606348-A34D-493D-99B7-C97184821A60}" type="sibTrans" cxnId="{0D22ECF4-28DC-48B7-999F-09CC48D19276}">
      <dgm:prSet/>
      <dgm:spPr/>
      <dgm:t>
        <a:bodyPr/>
        <a:lstStyle/>
        <a:p>
          <a:endParaRPr lang="zh-TW" altLang="en-US"/>
        </a:p>
      </dgm:t>
    </dgm:pt>
    <dgm:pt modelId="{001AE6CB-3D34-4E34-BEC5-05E618674AA7}">
      <dgm:prSet phldrT="[文字]" custT="1"/>
      <dgm:spPr/>
      <dgm:t>
        <a:bodyPr/>
        <a:lstStyle/>
        <a:p>
          <a:r>
            <a:rPr lang="zh-TW" altLang="en-US" sz="1800" b="1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二手商店的正式經營：</a:t>
          </a:r>
          <a:endParaRPr lang="en-US" altLang="zh-TW" sz="1800" b="1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  <a:p>
          <a:r>
            <a:rPr lang="zh-TW" altLang="en-US" sz="1800" b="1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教授、碩博士生與大學志工駐點，開始經營場域，以二手商店做為偏鄉兒童的學習場域，開始連結學校、社區及大學資源。</a:t>
          </a:r>
          <a:endParaRPr lang="en-US" altLang="zh-TW" sz="1800" b="1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</dgm:t>
    </dgm:pt>
    <dgm:pt modelId="{5142D011-D85D-4287-B2D1-2DB190CD1E77}" type="parTrans" cxnId="{5EA60D26-6A05-4856-BCC3-B77F10EBAA2C}">
      <dgm:prSet/>
      <dgm:spPr/>
      <dgm:t>
        <a:bodyPr/>
        <a:lstStyle/>
        <a:p>
          <a:endParaRPr lang="zh-TW" altLang="en-US"/>
        </a:p>
      </dgm:t>
    </dgm:pt>
    <dgm:pt modelId="{1EE42C5B-EE7F-48DF-961A-A3F24A2A5714}" type="sibTrans" cxnId="{5EA60D26-6A05-4856-BCC3-B77F10EBAA2C}">
      <dgm:prSet/>
      <dgm:spPr/>
      <dgm:t>
        <a:bodyPr/>
        <a:lstStyle/>
        <a:p>
          <a:endParaRPr lang="zh-TW" altLang="en-US"/>
        </a:p>
      </dgm:t>
    </dgm:pt>
    <dgm:pt modelId="{C301BF3B-1597-4DC3-9851-E53024A42E6D}">
      <dgm:prSet phldrT="[文字]" custT="1"/>
      <dgm:spPr/>
      <dgm:t>
        <a:bodyPr/>
        <a:lstStyle/>
        <a:p>
          <a:r>
            <a:rPr lang="zh-TW" altLang="en-US" sz="1800" b="1" dirty="0" smtClean="0">
              <a:latin typeface="BiauKai"/>
              <a:ea typeface="BiauKai"/>
              <a:cs typeface="BiauKai"/>
            </a:rPr>
            <a:t>於兒童學習場域的經營經驗，檢視並調整大學課程：</a:t>
          </a:r>
          <a:endParaRPr lang="en-US" altLang="zh-TW" sz="1800" b="1" dirty="0" smtClean="0">
            <a:latin typeface="BiauKai"/>
            <a:ea typeface="BiauKai"/>
            <a:cs typeface="BiauKai"/>
          </a:endParaRPr>
        </a:p>
        <a:p>
          <a:r>
            <a:rPr lang="zh-TW" altLang="en-US" sz="1800" b="1" dirty="0" smtClean="0">
              <a:latin typeface="BiauKai"/>
              <a:ea typeface="BiauKai"/>
              <a:cs typeface="BiauKai"/>
            </a:rPr>
            <a:t>組成課程系教師社群，規劃「教學與科技學群」，新增課程並調整課程順序，加入大四專題及補救教學實習，以化仁五味屋做為場域之一。</a:t>
          </a:r>
          <a:endParaRPr lang="en-US" altLang="zh-TW" sz="1800" b="1" dirty="0" smtClean="0">
            <a:latin typeface="BiauKai"/>
            <a:ea typeface="BiauKai"/>
            <a:cs typeface="BiauKai"/>
          </a:endParaRPr>
        </a:p>
      </dgm:t>
    </dgm:pt>
    <dgm:pt modelId="{95963F65-7077-4575-A571-C836241A69B4}" type="parTrans" cxnId="{7BA6A16D-56CE-466B-B018-3732C793BE10}">
      <dgm:prSet/>
      <dgm:spPr/>
      <dgm:t>
        <a:bodyPr/>
        <a:lstStyle/>
        <a:p>
          <a:endParaRPr lang="zh-TW" altLang="en-US"/>
        </a:p>
      </dgm:t>
    </dgm:pt>
    <dgm:pt modelId="{86381985-FDD2-43F6-BEB9-ADA2D6AEB30E}" type="sibTrans" cxnId="{7BA6A16D-56CE-466B-B018-3732C793BE10}">
      <dgm:prSet/>
      <dgm:spPr/>
      <dgm:t>
        <a:bodyPr/>
        <a:lstStyle/>
        <a:p>
          <a:endParaRPr lang="zh-TW" altLang="en-US"/>
        </a:p>
      </dgm:t>
    </dgm:pt>
    <dgm:pt modelId="{0BA7EBE9-C140-46F8-9B76-AC1E342BCDAF}">
      <dgm:prSet custT="1"/>
      <dgm:spPr/>
      <dgm:t>
        <a:bodyPr/>
        <a:lstStyle/>
        <a:p>
          <a:r>
            <a:rPr lang="zh-TW" altLang="en-US" sz="1800" b="1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以化仁五味屋做為創業平台：</a:t>
          </a:r>
          <a:endParaRPr lang="en-US" altLang="zh-TW" sz="1800" b="1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  <a:p>
          <a:r>
            <a:rPr lang="zh-TW" altLang="en-US" sz="1800" b="1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博士生創業，並與大學生共同以各自的專長為起點，發展以二手物資的教材及教法，有別於主流的教學法，強調以弱勢兒童的生活經驗出發；並以其阿美族文化做為優勢，設計文化特色的商品。</a:t>
          </a:r>
          <a:endParaRPr lang="zh-TW" altLang="en-US" sz="1800" b="1" dirty="0">
            <a:solidFill>
              <a:srgbClr val="008000"/>
            </a:solidFill>
            <a:latin typeface="BiauKai"/>
            <a:ea typeface="BiauKai"/>
            <a:cs typeface="BiauKai"/>
          </a:endParaRPr>
        </a:p>
      </dgm:t>
    </dgm:pt>
    <dgm:pt modelId="{E283E066-242C-4621-A1C0-436E1882AAE0}" type="parTrans" cxnId="{06EEB41A-14B9-4A56-825A-2CA47F3883BD}">
      <dgm:prSet/>
      <dgm:spPr/>
      <dgm:t>
        <a:bodyPr/>
        <a:lstStyle/>
        <a:p>
          <a:endParaRPr lang="zh-TW" altLang="en-US"/>
        </a:p>
      </dgm:t>
    </dgm:pt>
    <dgm:pt modelId="{30C98BB4-FE07-4673-BD5C-E6E4E773AED4}" type="sibTrans" cxnId="{06EEB41A-14B9-4A56-825A-2CA47F3883BD}">
      <dgm:prSet/>
      <dgm:spPr/>
      <dgm:t>
        <a:bodyPr/>
        <a:lstStyle/>
        <a:p>
          <a:endParaRPr lang="zh-TW" altLang="en-US"/>
        </a:p>
      </dgm:t>
    </dgm:pt>
    <dgm:pt modelId="{28614038-4F45-42CF-87C3-992723A72960}" type="pres">
      <dgm:prSet presAssocID="{3DDA9911-5096-4C61-A4C2-4EDA06BDAB45}" presName="arrowDiagram" presStyleCnt="0">
        <dgm:presLayoutVars>
          <dgm:chMax val="5"/>
          <dgm:dir/>
          <dgm:resizeHandles val="exact"/>
        </dgm:presLayoutVars>
      </dgm:prSet>
      <dgm:spPr/>
    </dgm:pt>
    <dgm:pt modelId="{2A4D262C-D5A6-45FF-BA36-84A0383AC185}" type="pres">
      <dgm:prSet presAssocID="{3DDA9911-5096-4C61-A4C2-4EDA06BDAB45}" presName="arrow" presStyleLbl="bgShp" presStyleIdx="0" presStyleCnt="1" custScaleY="119509" custLinFactNeighborX="-2348" custLinFactNeighborY="1718"/>
      <dgm:spPr/>
    </dgm:pt>
    <dgm:pt modelId="{9EBEA25E-DFE3-4532-907D-C80B82D87DDF}" type="pres">
      <dgm:prSet presAssocID="{3DDA9911-5096-4C61-A4C2-4EDA06BDAB45}" presName="arrowDiagram4" presStyleCnt="0"/>
      <dgm:spPr/>
    </dgm:pt>
    <dgm:pt modelId="{1BD32903-0B34-42E2-A178-87F786BF6CD1}" type="pres">
      <dgm:prSet presAssocID="{A9557FCA-EAAC-464C-9ACC-4C044DCC1030}" presName="bullet4a" presStyleLbl="node1" presStyleIdx="0" presStyleCnt="4"/>
      <dgm:spPr/>
    </dgm:pt>
    <dgm:pt modelId="{EDE36AFA-8B20-4318-B615-49A17F56F422}" type="pres">
      <dgm:prSet presAssocID="{A9557FCA-EAAC-464C-9ACC-4C044DCC1030}" presName="textBox4a" presStyleLbl="revTx" presStyleIdx="0" presStyleCnt="4" custScaleX="143851" custScaleY="131880" custLinFactNeighborX="-36160" custLinFactNeighborY="853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759D521-D198-49D8-A52F-E68CFE843B5D}" type="pres">
      <dgm:prSet presAssocID="{001AE6CB-3D34-4E34-BEC5-05E618674AA7}" presName="bullet4b" presStyleLbl="node1" presStyleIdx="1" presStyleCnt="4"/>
      <dgm:spPr/>
    </dgm:pt>
    <dgm:pt modelId="{797B4781-E801-4A40-8DD9-C48BA6427F6F}" type="pres">
      <dgm:prSet presAssocID="{001AE6CB-3D34-4E34-BEC5-05E618674AA7}" presName="textBox4b" presStyleLbl="revTx" presStyleIdx="1" presStyleCnt="4" custScaleX="120367" custScaleY="92333" custLinFactNeighborX="-6636" custLinFactNeighborY="564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0605AD6-74F1-411D-9F48-DD8B513DCD61}" type="pres">
      <dgm:prSet presAssocID="{C301BF3B-1597-4DC3-9851-E53024A42E6D}" presName="bullet4c" presStyleLbl="node1" presStyleIdx="2" presStyleCnt="4"/>
      <dgm:spPr/>
    </dgm:pt>
    <dgm:pt modelId="{F2F8DF3E-4738-4391-850C-99A95E1CE519}" type="pres">
      <dgm:prSet presAssocID="{C301BF3B-1597-4DC3-9851-E53024A42E6D}" presName="textBox4c" presStyleLbl="revTx" presStyleIdx="2" presStyleCnt="4" custScaleX="122735" custLinFactNeighborX="10061" custLinFactNeighborY="-3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E7112A-DF09-4C41-8E90-DA8EEA63B7CD}" type="pres">
      <dgm:prSet presAssocID="{0BA7EBE9-C140-46F8-9B76-AC1E342BCDAF}" presName="bullet4d" presStyleLbl="node1" presStyleIdx="3" presStyleCnt="4"/>
      <dgm:spPr/>
    </dgm:pt>
    <dgm:pt modelId="{90A465A5-AEC5-4150-9997-85DA1723A1DA}" type="pres">
      <dgm:prSet presAssocID="{0BA7EBE9-C140-46F8-9B76-AC1E342BCDAF}" presName="textBox4d" presStyleLbl="revTx" presStyleIdx="3" presStyleCnt="4" custScaleX="123041" custLinFactNeighborX="22784" custLinFactNeighborY="-8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F4A6CF2-CC58-435E-BE25-C3F8C07B0833}" type="presOf" srcId="{001AE6CB-3D34-4E34-BEC5-05E618674AA7}" destId="{797B4781-E801-4A40-8DD9-C48BA6427F6F}" srcOrd="0" destOrd="0" presId="urn:microsoft.com/office/officeart/2005/8/layout/arrow2"/>
    <dgm:cxn modelId="{46D21CCE-9C17-4A7F-A908-45A04AF9AC31}" type="presOf" srcId="{A9557FCA-EAAC-464C-9ACC-4C044DCC1030}" destId="{EDE36AFA-8B20-4318-B615-49A17F56F422}" srcOrd="0" destOrd="0" presId="urn:microsoft.com/office/officeart/2005/8/layout/arrow2"/>
    <dgm:cxn modelId="{3B23610A-C5B7-4295-BE6E-EBD3182DEB84}" type="presOf" srcId="{0BA7EBE9-C140-46F8-9B76-AC1E342BCDAF}" destId="{90A465A5-AEC5-4150-9997-85DA1723A1DA}" srcOrd="0" destOrd="0" presId="urn:microsoft.com/office/officeart/2005/8/layout/arrow2"/>
    <dgm:cxn modelId="{5EA60D26-6A05-4856-BCC3-B77F10EBAA2C}" srcId="{3DDA9911-5096-4C61-A4C2-4EDA06BDAB45}" destId="{001AE6CB-3D34-4E34-BEC5-05E618674AA7}" srcOrd="1" destOrd="0" parTransId="{5142D011-D85D-4287-B2D1-2DB190CD1E77}" sibTransId="{1EE42C5B-EE7F-48DF-961A-A3F24A2A5714}"/>
    <dgm:cxn modelId="{06EEB41A-14B9-4A56-825A-2CA47F3883BD}" srcId="{3DDA9911-5096-4C61-A4C2-4EDA06BDAB45}" destId="{0BA7EBE9-C140-46F8-9B76-AC1E342BCDAF}" srcOrd="3" destOrd="0" parTransId="{E283E066-242C-4621-A1C0-436E1882AAE0}" sibTransId="{30C98BB4-FE07-4673-BD5C-E6E4E773AED4}"/>
    <dgm:cxn modelId="{7F76E0C1-3FB6-42F4-BA02-AEA5106EFF30}" type="presOf" srcId="{3DDA9911-5096-4C61-A4C2-4EDA06BDAB45}" destId="{28614038-4F45-42CF-87C3-992723A72960}" srcOrd="0" destOrd="0" presId="urn:microsoft.com/office/officeart/2005/8/layout/arrow2"/>
    <dgm:cxn modelId="{0D22ECF4-28DC-48B7-999F-09CC48D19276}" srcId="{3DDA9911-5096-4C61-A4C2-4EDA06BDAB45}" destId="{A9557FCA-EAAC-464C-9ACC-4C044DCC1030}" srcOrd="0" destOrd="0" parTransId="{1A60EFA9-89C4-4EB3-BCCD-6AA01F57D37C}" sibTransId="{8D606348-A34D-493D-99B7-C97184821A60}"/>
    <dgm:cxn modelId="{D908F33E-C438-452B-9FC9-37AB4F49E9D1}" type="presOf" srcId="{C301BF3B-1597-4DC3-9851-E53024A42E6D}" destId="{F2F8DF3E-4738-4391-850C-99A95E1CE519}" srcOrd="0" destOrd="0" presId="urn:microsoft.com/office/officeart/2005/8/layout/arrow2"/>
    <dgm:cxn modelId="{7BA6A16D-56CE-466B-B018-3732C793BE10}" srcId="{3DDA9911-5096-4C61-A4C2-4EDA06BDAB45}" destId="{C301BF3B-1597-4DC3-9851-E53024A42E6D}" srcOrd="2" destOrd="0" parTransId="{95963F65-7077-4575-A571-C836241A69B4}" sibTransId="{86381985-FDD2-43F6-BEB9-ADA2D6AEB30E}"/>
    <dgm:cxn modelId="{019EAB1B-5D13-414D-A6D9-A0A645631FD5}" type="presParOf" srcId="{28614038-4F45-42CF-87C3-992723A72960}" destId="{2A4D262C-D5A6-45FF-BA36-84A0383AC185}" srcOrd="0" destOrd="0" presId="urn:microsoft.com/office/officeart/2005/8/layout/arrow2"/>
    <dgm:cxn modelId="{BF2E66A4-1681-4208-930A-70B9154038A0}" type="presParOf" srcId="{28614038-4F45-42CF-87C3-992723A72960}" destId="{9EBEA25E-DFE3-4532-907D-C80B82D87DDF}" srcOrd="1" destOrd="0" presId="urn:microsoft.com/office/officeart/2005/8/layout/arrow2"/>
    <dgm:cxn modelId="{51ABCBB5-8A29-4C73-B257-2DE4058B6EF0}" type="presParOf" srcId="{9EBEA25E-DFE3-4532-907D-C80B82D87DDF}" destId="{1BD32903-0B34-42E2-A178-87F786BF6CD1}" srcOrd="0" destOrd="0" presId="urn:microsoft.com/office/officeart/2005/8/layout/arrow2"/>
    <dgm:cxn modelId="{DBD5C3B1-CAE4-4821-B8E4-7EFA1789E85F}" type="presParOf" srcId="{9EBEA25E-DFE3-4532-907D-C80B82D87DDF}" destId="{EDE36AFA-8B20-4318-B615-49A17F56F422}" srcOrd="1" destOrd="0" presId="urn:microsoft.com/office/officeart/2005/8/layout/arrow2"/>
    <dgm:cxn modelId="{12C618CC-393F-486B-B477-43E78A2B647B}" type="presParOf" srcId="{9EBEA25E-DFE3-4532-907D-C80B82D87DDF}" destId="{C759D521-D198-49D8-A52F-E68CFE843B5D}" srcOrd="2" destOrd="0" presId="urn:microsoft.com/office/officeart/2005/8/layout/arrow2"/>
    <dgm:cxn modelId="{1B60E6EA-55E7-471E-9C59-42019E3BF05A}" type="presParOf" srcId="{9EBEA25E-DFE3-4532-907D-C80B82D87DDF}" destId="{797B4781-E801-4A40-8DD9-C48BA6427F6F}" srcOrd="3" destOrd="0" presId="urn:microsoft.com/office/officeart/2005/8/layout/arrow2"/>
    <dgm:cxn modelId="{1F348EAC-3D46-4C3A-A32D-5439022E828B}" type="presParOf" srcId="{9EBEA25E-DFE3-4532-907D-C80B82D87DDF}" destId="{D0605AD6-74F1-411D-9F48-DD8B513DCD61}" srcOrd="4" destOrd="0" presId="urn:microsoft.com/office/officeart/2005/8/layout/arrow2"/>
    <dgm:cxn modelId="{D77A6666-6E09-43EE-A47D-417DA28E05B6}" type="presParOf" srcId="{9EBEA25E-DFE3-4532-907D-C80B82D87DDF}" destId="{F2F8DF3E-4738-4391-850C-99A95E1CE519}" srcOrd="5" destOrd="0" presId="urn:microsoft.com/office/officeart/2005/8/layout/arrow2"/>
    <dgm:cxn modelId="{3B71F5C5-C7AC-4908-B4D8-04AC8EF45B9A}" type="presParOf" srcId="{9EBEA25E-DFE3-4532-907D-C80B82D87DDF}" destId="{EAE7112A-DF09-4C41-8E90-DA8EEA63B7CD}" srcOrd="6" destOrd="0" presId="urn:microsoft.com/office/officeart/2005/8/layout/arrow2"/>
    <dgm:cxn modelId="{C848D0E8-C18B-4E0D-8ECB-88BF7B193231}" type="presParOf" srcId="{9EBEA25E-DFE3-4532-907D-C80B82D87DDF}" destId="{90A465A5-AEC5-4150-9997-85DA1723A1D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D262C-D5A6-45FF-BA36-84A0383AC185}">
      <dsp:nvSpPr>
        <dsp:cNvPr id="0" name=""/>
        <dsp:cNvSpPr/>
      </dsp:nvSpPr>
      <dsp:spPr>
        <a:xfrm>
          <a:off x="0" y="-1977"/>
          <a:ext cx="8934309" cy="667331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D32903-0B34-42E2-A178-87F786BF6CD1}">
      <dsp:nvSpPr>
        <dsp:cNvPr id="0" name=""/>
        <dsp:cNvSpPr/>
      </dsp:nvSpPr>
      <dsp:spPr>
        <a:xfrm>
          <a:off x="880029" y="4694928"/>
          <a:ext cx="205489" cy="2054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36AFA-8B20-4318-B615-49A17F56F422}">
      <dsp:nvSpPr>
        <dsp:cNvPr id="0" name=""/>
        <dsp:cNvSpPr/>
      </dsp:nvSpPr>
      <dsp:spPr>
        <a:xfrm>
          <a:off x="95362" y="4916703"/>
          <a:ext cx="2197707" cy="1752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884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BiauKai"/>
              <a:ea typeface="BiauKai"/>
              <a:cs typeface="BiauKai"/>
            </a:rPr>
            <a:t>以社參方案為基礎，與小學合作：</a:t>
          </a:r>
          <a:endParaRPr lang="en-US" altLang="zh-TW" sz="1800" b="1" kern="1200" dirty="0" smtClean="0">
            <a:latin typeface="BiauKai"/>
            <a:ea typeface="BiauKai"/>
            <a:cs typeface="BiauKai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BiauKai"/>
              <a:ea typeface="BiauKai"/>
              <a:cs typeface="BiauKai"/>
            </a:rPr>
            <a:t>建立化仁國小五味屋的社團課程，並同時引進資源，參與國小的圖書空間規劃。</a:t>
          </a:r>
          <a:endParaRPr lang="zh-TW" altLang="en-US" sz="1800" b="1" kern="1200" dirty="0">
            <a:latin typeface="BiauKai"/>
            <a:ea typeface="BiauKai"/>
            <a:cs typeface="BiauKai"/>
          </a:endParaRPr>
        </a:p>
      </dsp:txBody>
      <dsp:txXfrm>
        <a:off x="95362" y="4916703"/>
        <a:ext cx="2197707" cy="1752656"/>
      </dsp:txXfrm>
    </dsp:sp>
    <dsp:sp modelId="{C759D521-D198-49D8-A52F-E68CFE843B5D}">
      <dsp:nvSpPr>
        <dsp:cNvPr id="0" name=""/>
        <dsp:cNvSpPr/>
      </dsp:nvSpPr>
      <dsp:spPr>
        <a:xfrm>
          <a:off x="2331854" y="3396103"/>
          <a:ext cx="357372" cy="35737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B4781-E801-4A40-8DD9-C48BA6427F6F}">
      <dsp:nvSpPr>
        <dsp:cNvPr id="0" name=""/>
        <dsp:cNvSpPr/>
      </dsp:nvSpPr>
      <dsp:spPr>
        <a:xfrm>
          <a:off x="2194972" y="3816718"/>
          <a:ext cx="2258331" cy="2356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364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二手商店的正式經營：</a:t>
          </a:r>
          <a:endParaRPr lang="en-US" altLang="zh-TW" sz="1800" b="1" kern="1200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教授、碩博士生與大學志工駐點，開始經營場域，以二手商店做為偏鄉兒童的學習場域，開始連結學校、社區及大學資源。</a:t>
          </a:r>
          <a:endParaRPr lang="en-US" altLang="zh-TW" sz="1800" b="1" kern="1200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</dsp:txBody>
      <dsp:txXfrm>
        <a:off x="2194972" y="3816718"/>
        <a:ext cx="2258331" cy="2356210"/>
      </dsp:txXfrm>
    </dsp:sp>
    <dsp:sp modelId="{D0605AD6-74F1-411D-9F48-DD8B513DCD61}">
      <dsp:nvSpPr>
        <dsp:cNvPr id="0" name=""/>
        <dsp:cNvSpPr/>
      </dsp:nvSpPr>
      <dsp:spPr>
        <a:xfrm>
          <a:off x="4185723" y="2439015"/>
          <a:ext cx="473518" cy="47351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8DF3E-4738-4391-850C-99A95E1CE519}">
      <dsp:nvSpPr>
        <dsp:cNvPr id="0" name=""/>
        <dsp:cNvSpPr/>
      </dsp:nvSpPr>
      <dsp:spPr>
        <a:xfrm>
          <a:off x="4397970" y="2663903"/>
          <a:ext cx="2302760" cy="345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908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BiauKai"/>
              <a:ea typeface="BiauKai"/>
              <a:cs typeface="BiauKai"/>
            </a:rPr>
            <a:t>於兒童學習場域的經營經驗，檢視並調整大學課程：</a:t>
          </a:r>
          <a:endParaRPr lang="en-US" altLang="zh-TW" sz="1800" b="1" kern="1200" dirty="0" smtClean="0">
            <a:latin typeface="BiauKai"/>
            <a:ea typeface="BiauKai"/>
            <a:cs typeface="BiauKai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BiauKai"/>
              <a:ea typeface="BiauKai"/>
              <a:cs typeface="BiauKai"/>
            </a:rPr>
            <a:t>組成課程系教師社群，規劃「教學與科技學群」，新增課程並調整課程順序，加入大四專題及補救教學實習，以化仁五味屋做為場域之一。</a:t>
          </a:r>
          <a:endParaRPr lang="en-US" altLang="zh-TW" sz="1800" b="1" kern="1200" dirty="0" smtClean="0">
            <a:latin typeface="BiauKai"/>
            <a:ea typeface="BiauKai"/>
            <a:cs typeface="BiauKai"/>
          </a:endParaRPr>
        </a:p>
      </dsp:txBody>
      <dsp:txXfrm>
        <a:off x="4397970" y="2663903"/>
        <a:ext cx="2302760" cy="3450876"/>
      </dsp:txXfrm>
    </dsp:sp>
    <dsp:sp modelId="{EAE7112A-DF09-4C41-8E90-DA8EEA63B7CD}">
      <dsp:nvSpPr>
        <dsp:cNvPr id="0" name=""/>
        <dsp:cNvSpPr/>
      </dsp:nvSpPr>
      <dsp:spPr>
        <a:xfrm>
          <a:off x="6204877" y="1805796"/>
          <a:ext cx="634335" cy="63433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465A5-AEC5-4150-9997-85DA1723A1DA}">
      <dsp:nvSpPr>
        <dsp:cNvPr id="0" name=""/>
        <dsp:cNvSpPr/>
      </dsp:nvSpPr>
      <dsp:spPr>
        <a:xfrm>
          <a:off x="6625807" y="2087491"/>
          <a:ext cx="2308501" cy="4003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121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以化仁五味屋做為創業平台：</a:t>
          </a:r>
          <a:endParaRPr lang="en-US" altLang="zh-TW" sz="1800" b="1" kern="1200" dirty="0" smtClean="0">
            <a:solidFill>
              <a:srgbClr val="008000"/>
            </a:solidFill>
            <a:latin typeface="BiauKai"/>
            <a:ea typeface="BiauKai"/>
            <a:cs typeface="BiauKai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rgbClr val="008000"/>
              </a:solidFill>
              <a:latin typeface="BiauKai"/>
              <a:ea typeface="BiauKai"/>
              <a:cs typeface="BiauKai"/>
            </a:rPr>
            <a:t>博士生創業，並與大學生共同以各自的專長為起點，發展以二手物資的教材及教法，有別於主流的教學法，強調以弱勢兒童的生活經驗出發；並以其阿美族文化做為優勢，設計文化特色的商品。</a:t>
          </a:r>
          <a:endParaRPr lang="zh-TW" altLang="en-US" sz="1800" b="1" kern="1200" dirty="0">
            <a:solidFill>
              <a:srgbClr val="008000"/>
            </a:solidFill>
            <a:latin typeface="BiauKai"/>
            <a:ea typeface="BiauKai"/>
            <a:cs typeface="BiauKai"/>
          </a:endParaRPr>
        </a:p>
      </dsp:txBody>
      <dsp:txXfrm>
        <a:off x="6625807" y="2087491"/>
        <a:ext cx="2308501" cy="4003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ADFB4-F68D-694C-8A2F-8FBC8767AFDB}" type="datetimeFigureOut">
              <a:rPr kumimoji="1" lang="zh-TW" altLang="en-US" smtClean="0"/>
              <a:t>2014/11/21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按一下以編輯母片文字樣式</a:t>
            </a:r>
          </a:p>
          <a:p>
            <a:pPr lvl="1"/>
            <a:r>
              <a:rPr kumimoji="1" lang="ja-JP" altLang="en-US" smtClean="0"/>
              <a:t>第二層</a:t>
            </a:r>
          </a:p>
          <a:p>
            <a:pPr lvl="2"/>
            <a:r>
              <a:rPr kumimoji="1" lang="ja-JP" altLang="en-US" smtClean="0"/>
              <a:t>第三層</a:t>
            </a:r>
          </a:p>
          <a:p>
            <a:pPr lvl="3"/>
            <a:r>
              <a:rPr kumimoji="1" lang="ja-JP" altLang="en-US" smtClean="0"/>
              <a:t>第四層</a:t>
            </a:r>
          </a:p>
          <a:p>
            <a:pPr lvl="4"/>
            <a:r>
              <a:rPr kumimoji="1" lang="ja-JP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ABBC9-EF32-BD4C-8B66-5E4CAF46024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90317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ABBC9-EF32-BD4C-8B66-5E4CAF46024A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34303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F217A-9C82-497C-A0F2-3ED2F4D0202F}" type="datetimeFigureOut">
              <a:rPr lang="zh-TW" altLang="en-US"/>
              <a:pPr>
                <a:defRPr/>
              </a:pPr>
              <a:t>2014/11/21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2C38D-0BDF-44CA-A5E8-185464257FB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344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192EF0B-36D8-4CA7-84A2-B102B8B5CB85}" type="datetimeFigureOut">
              <a:rPr lang="zh-TW" altLang="en-US"/>
              <a:pPr>
                <a:defRPr/>
              </a:pPr>
              <a:t>2014/11/21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85ECCD4-E0B2-485F-A55C-80D4784DE67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11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4294234523"/>
              </p:ext>
            </p:extLst>
          </p:nvPr>
        </p:nvGraphicFramePr>
        <p:xfrm>
          <a:off x="-25323" y="130243"/>
          <a:ext cx="8934309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3083667"/>
      </p:ext>
    </p:extLst>
  </p:cSld>
  <p:clrMapOvr>
    <a:masterClrMapping/>
  </p:clrMapOvr>
</p:sld>
</file>

<file path=ppt/theme/theme1.xml><?xml version="1.0" encoding="utf-8"?>
<a:theme xmlns:a="http://schemas.openxmlformats.org/drawingml/2006/main" name="我的範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我的範本</Template>
  <TotalTime>1637</TotalTime>
  <Words>100</Words>
  <Application>Microsoft Macintosh PowerPoint</Application>
  <PresentationFormat>如螢幕大小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我的範本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141119_萬榮國小</dc:title>
  <dc:creator>admin</dc:creator>
  <cp:lastModifiedBy>ellie0121 huang</cp:lastModifiedBy>
  <cp:revision>124</cp:revision>
  <dcterms:created xsi:type="dcterms:W3CDTF">2014-02-08T03:28:31Z</dcterms:created>
  <dcterms:modified xsi:type="dcterms:W3CDTF">2014-11-21T09:42:25Z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141119_萬榮國小</vt:lpwstr>
  </property>
  <property fmtid="{D5CDD505-2E9C-101B-9397-08002B2CF9AE}" pid="3" name="SlideDescription">
    <vt:lpwstr/>
  </property>
</Properties>
</file>